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85" r:id="rId2"/>
  </p:sldMasterIdLst>
  <p:notesMasterIdLst>
    <p:notesMasterId r:id="rId12"/>
  </p:notesMasterIdLst>
  <p:sldIdLst>
    <p:sldId id="376" r:id="rId3"/>
    <p:sldId id="383" r:id="rId4"/>
    <p:sldId id="377" r:id="rId5"/>
    <p:sldId id="272" r:id="rId6"/>
    <p:sldId id="389" r:id="rId7"/>
    <p:sldId id="381" r:id="rId8"/>
    <p:sldId id="392" r:id="rId9"/>
    <p:sldId id="391" r:id="rId10"/>
    <p:sldId id="378" r:id="rId11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1D"/>
    <a:srgbClr val="4A8522"/>
    <a:srgbClr val="6AA84F"/>
    <a:srgbClr val="93C47D"/>
    <a:srgbClr val="F6B26B"/>
    <a:srgbClr val="3C78D8"/>
    <a:srgbClr val="6FA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D21576-8AF0-41FF-B3FA-C9BC92B5DD23}">
  <a:tblStyle styleId="{D7D21576-8AF0-41FF-B3FA-C9BC92B5DD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6357" autoAdjust="0"/>
  </p:normalViewPr>
  <p:slideViewPr>
    <p:cSldViewPr snapToGrid="0">
      <p:cViewPr varScale="1">
        <p:scale>
          <a:sx n="146" d="100"/>
          <a:sy n="146" d="100"/>
        </p:scale>
        <p:origin x="3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8c92a2e2_1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8c92a2e2_1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0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5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09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49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38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99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60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 preserve="1">
  <p:cSld name="כותרת ותוכן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84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37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61125" y="4703625"/>
            <a:ext cx="73257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All Rights Reserved TTL Pharma Ltd. Confidential </a:t>
            </a:r>
            <a:r>
              <a:rPr lang="en" sz="1200"/>
              <a:t>and Proprietary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30496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0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29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1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366;p38">
            <a:extLst>
              <a:ext uri="{FF2B5EF4-FFF2-40B4-BE49-F238E27FC236}">
                <a16:creationId xmlns:a16="http://schemas.microsoft.com/office/drawing/2014/main" id="{277ACF7C-69AD-4D1E-B798-9DC2FB8BCB8A}"/>
              </a:ext>
            </a:extLst>
          </p:cNvPr>
          <p:cNvPicPr preferRelativeResize="0"/>
          <p:nvPr userDrawn="1"/>
        </p:nvPicPr>
        <p:blipFill rotWithShape="1">
          <a:blip r:embed="rId7" cstate="print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6;p1"/>
          <p:cNvSpPr/>
          <p:nvPr/>
        </p:nvSpPr>
        <p:spPr>
          <a:xfrm>
            <a:off x="7494900" y="280975"/>
            <a:ext cx="1450325" cy="105500"/>
          </a:xfrm>
          <a:prstGeom prst="flowChartPunchedTap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7354950" y="0"/>
            <a:ext cx="1788900" cy="444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24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Kontra</a:t>
            </a:r>
            <a:r>
              <a:rPr lang="en" sz="2400" i="0" u="none" strike="noStrike" cap="none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tox</a:t>
            </a:r>
            <a:r>
              <a:rPr lang="en" sz="2400" i="0" u="none" strike="noStrike" cap="none" baseline="300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™</a:t>
            </a:r>
            <a:endParaRPr sz="2400" i="0" u="none" strike="noStrike" cap="none">
              <a:solidFill>
                <a:srgbClr val="38761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61125" y="4856025"/>
            <a:ext cx="73257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All Rights Reserved TTL Pharma Ltd. Confidential </a:t>
            </a:r>
            <a:r>
              <a:rPr lang="en" sz="1200"/>
              <a:t>and Proprietary</a:t>
            </a:r>
            <a:endParaRPr sz="1200"/>
          </a:p>
        </p:txBody>
      </p:sp>
      <p:pic>
        <p:nvPicPr>
          <p:cNvPr id="12" name="Google Shape;12;p1" descr="TTL Pharma Logo Option 2.png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85" b="29227"/>
          <a:stretch/>
        </p:blipFill>
        <p:spPr>
          <a:xfrm>
            <a:off x="0" y="0"/>
            <a:ext cx="1606175" cy="658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57" r:id="rId4"/>
    <p:sldLayoutId id="214748368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366;p38">
            <a:extLst>
              <a:ext uri="{FF2B5EF4-FFF2-40B4-BE49-F238E27FC236}">
                <a16:creationId xmlns:a16="http://schemas.microsoft.com/office/drawing/2014/main" id="{277ACF7C-69AD-4D1E-B798-9DC2FB8BCB8A}"/>
              </a:ext>
            </a:extLst>
          </p:cNvPr>
          <p:cNvPicPr preferRelativeResize="0"/>
          <p:nvPr userDrawn="1"/>
        </p:nvPicPr>
        <p:blipFill rotWithShape="1">
          <a:blip r:embed="rId14" cstate="print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61125" y="4856025"/>
            <a:ext cx="73257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All Rights Reserved TTL Pharma Ltd. Confidential </a:t>
            </a:r>
            <a:r>
              <a:rPr lang="en" sz="1200"/>
              <a:t>and Proprietary</a:t>
            </a:r>
            <a:endParaRPr sz="1200"/>
          </a:p>
        </p:txBody>
      </p:sp>
      <p:pic>
        <p:nvPicPr>
          <p:cNvPr id="12" name="Google Shape;12;p1" descr="TTL Pharma Logo Option 2.png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85" b="29227"/>
          <a:stretch/>
        </p:blipFill>
        <p:spPr>
          <a:xfrm>
            <a:off x="0" y="0"/>
            <a:ext cx="1606175" cy="65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4704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emf"/><Relationship Id="rId7" Type="http://schemas.openxmlformats.org/officeDocument/2006/relationships/image" Target="../media/image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8241AF-23E3-4D6A-8003-ED5979673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0A6A2-FB08-427C-8388-C2FFF08461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EA57F-9898-4B82-92A4-D5812CC4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1F3"/>
              </a:clrFrom>
              <a:clrTo>
                <a:srgbClr val="F0F1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700" y="1529698"/>
            <a:ext cx="5125165" cy="2619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3D1CB-D546-4E9D-A481-3E50D86BF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3" b="99044" l="1653" r="99036">
                        <a14:foregroundMark x1="1653" y1="1913" x2="23003" y2="2322"/>
                        <a14:foregroundMark x1="23003" y1="1913" x2="23003" y2="1913"/>
                        <a14:foregroundMark x1="36501" y1="13115" x2="38292" y2="13115"/>
                        <a14:foregroundMark x1="51102" y1="49727" x2="85675" y2="74727"/>
                        <a14:foregroundMark x1="85675" y1="74727" x2="99036" y2="99044"/>
                        <a14:foregroundMark x1="53168" y1="46721" x2="56474" y2="50000"/>
                        <a14:foregroundMark x1="64463" y1="46448" x2="70799" y2="50000"/>
                        <a14:foregroundMark x1="76722" y1="46038" x2="84573" y2="51093"/>
                        <a14:foregroundMark x1="80579" y1="76776" x2="80441" y2="80601"/>
                        <a14:foregroundMark x1="86777" y1="86202" x2="89669" y2="88388"/>
                        <a14:foregroundMark x1="54270" y1="53825" x2="54270" y2="53825"/>
                        <a14:foregroundMark x1="50275" y1="50683" x2="50275" y2="50683"/>
                        <a14:foregroundMark x1="57989" y1="58060" x2="57989" y2="58060"/>
                        <a14:foregroundMark x1="64325" y1="1776" x2="65289" y2="1913"/>
                        <a14:foregroundMark x1="65152" y1="3279" x2="64187" y2="1093"/>
                        <a14:foregroundMark x1="92562" y1="46448" x2="92562" y2="46448"/>
                        <a14:foregroundMark x1="55923" y1="32377" x2="55923" y2="32377"/>
                        <a14:backgroundMark x1="559" y1="3869" x2="964" y2="94126"/>
                        <a14:backgroundMark x1="551" y1="2186" x2="557" y2="3599"/>
                        <a14:backgroundMark x1="964" y1="94126" x2="12672" y2="99727"/>
                        <a14:backgroundMark x1="12672" y1="99727" x2="3306" y2="98907"/>
                        <a14:backgroundMark x1="3306" y1="98907" x2="14187" y2="99727"/>
                        <a14:backgroundMark x1="14187" y1="99727" x2="35262" y2="99044"/>
                        <a14:backgroundMark x1="35262" y1="99044" x2="57025" y2="99863"/>
                        <a14:backgroundMark x1="57025" y1="99863" x2="66667" y2="99044"/>
                        <a14:backgroundMark x1="66667" y1="99044" x2="76446" y2="99317"/>
                        <a14:backgroundMark x1="76446" y1="99317" x2="86639" y2="99180"/>
                        <a14:backgroundMark x1="86639" y1="99180" x2="96739" y2="99715"/>
                        <a14:backgroundMark x1="1316" y1="2432" x2="0" y2="1093"/>
                        <a14:backgroundMark x1="48753" y1="50683" x2="2771" y2="3912"/>
                        <a14:backgroundMark x1="56006" y1="58060" x2="48753" y2="50683"/>
                        <a14:backgroundMark x1="85141" y1="87695" x2="56006" y2="58060"/>
                        <a14:backgroundMark x1="96461" y1="99209" x2="85702" y2="88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283" y="-32941"/>
            <a:ext cx="4736395" cy="47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2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10 Points 8">
            <a:extLst>
              <a:ext uri="{FF2B5EF4-FFF2-40B4-BE49-F238E27FC236}">
                <a16:creationId xmlns:a16="http://schemas.microsoft.com/office/drawing/2014/main" id="{F4C3CFFE-7DC2-4B09-BACA-E9A963530D5F}"/>
              </a:ext>
            </a:extLst>
          </p:cNvPr>
          <p:cNvSpPr/>
          <p:nvPr/>
        </p:nvSpPr>
        <p:spPr>
          <a:xfrm>
            <a:off x="4720912" y="463200"/>
            <a:ext cx="1796777" cy="1651554"/>
          </a:xfrm>
          <a:prstGeom prst="star10">
            <a:avLst>
              <a:gd name="adj" fmla="val 32203"/>
              <a:gd name="hf" fmla="val 10514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9B039-30E8-4A43-943F-F01568AB6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0453B-A3E2-448C-8BB0-C0A256B765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DCFD3"/>
              </a:clrFrom>
              <a:clrTo>
                <a:srgbClr val="CDCF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8" b="91344" l="9931" r="88915">
                        <a14:foregroundMark x1="15704" y1="19705" x2="15704" y2="19705"/>
                        <a14:foregroundMark x1="12471" y1="18785" x2="13164" y2="12891"/>
                        <a14:foregroundMark x1="18707" y1="11234" x2="37644" y2="9208"/>
                        <a14:foregroundMark x1="74827" y1="6998" x2="79908" y2="7366"/>
                        <a14:foregroundMark x1="76905" y1="5341" x2="76905" y2="5341"/>
                        <a14:foregroundMark x1="22633" y1="4420" x2="22633" y2="4420"/>
                        <a14:foregroundMark x1="22633" y1="4420" x2="22633" y2="4420"/>
                        <a14:foregroundMark x1="21709" y1="2762" x2="21709" y2="2762"/>
                        <a14:foregroundMark x1="24249" y1="3499" x2="24249" y2="3499"/>
                        <a14:foregroundMark x1="55196" y1="88950" x2="55196" y2="88950"/>
                        <a14:foregroundMark x1="66744" y1="91344" x2="66744" y2="91344"/>
                        <a14:foregroundMark x1="78753" y1="5341" x2="78753" y2="5341"/>
                        <a14:foregroundMark x1="33025" y1="41989" x2="33025" y2="41989"/>
                        <a14:foregroundMark x1="37182" y1="41621" x2="37182" y2="41621"/>
                        <a14:foregroundMark x1="31871" y1="41621" x2="31871" y2="41621"/>
                        <a14:foregroundMark x1="36259" y1="13812" x2="42725" y2="19153"/>
                        <a14:foregroundMark x1="44804" y1="8471" x2="44804" y2="8471"/>
                        <a14:foregroundMark x1="31178" y1="40147" x2="31178" y2="40147"/>
                        <a14:foregroundMark x1="57275" y1="11234" x2="57275" y2="11234"/>
                        <a14:foregroundMark x1="47344" y1="14180" x2="47344" y2="14180"/>
                        <a14:foregroundMark x1="50115" y1="11050" x2="67436" y2="12523"/>
                        <a14:foregroundMark x1="78291" y1="53775" x2="76212" y2="56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064" y="1693089"/>
            <a:ext cx="1905933" cy="23901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EE8A7-DC0D-4837-9309-113FC6D646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341" y="2282455"/>
            <a:ext cx="6919964" cy="2435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E14368-81A4-40A7-8667-41F8FC4089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81" b="11573"/>
          <a:stretch/>
        </p:blipFill>
        <p:spPr>
          <a:xfrm>
            <a:off x="1743339" y="1607352"/>
            <a:ext cx="3162475" cy="6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B614A-DD87-47B8-89DA-24CCE3E0E91E}"/>
              </a:ext>
            </a:extLst>
          </p:cNvPr>
          <p:cNvSpPr txBox="1"/>
          <p:nvPr/>
        </p:nvSpPr>
        <p:spPr>
          <a:xfrm>
            <a:off x="1743341" y="948722"/>
            <a:ext cx="565731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קוטל </a:t>
            </a:r>
            <a:r>
              <a:rPr lang="he-I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99.9%</a:t>
            </a:r>
            <a:r>
              <a:rPr lang="he-I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מהחיידקים במצע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538464-5C62-4C7F-8E3C-39CE8822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6140"/>
            <a:ext cx="8520600" cy="572700"/>
          </a:xfrm>
        </p:spPr>
        <p:txBody>
          <a:bodyPr/>
          <a:lstStyle/>
          <a:p>
            <a:pPr rtl="1"/>
            <a:r>
              <a:rPr lang="he-IL" dirty="0"/>
              <a:t>אקסורב סילבר פרש עם תוסף יוני כסף</a:t>
            </a:r>
          </a:p>
        </p:txBody>
      </p:sp>
    </p:spTree>
    <p:extLst>
      <p:ext uri="{BB962C8B-B14F-4D97-AF65-F5344CB8AC3E}">
        <p14:creationId xmlns:p14="http://schemas.microsoft.com/office/powerpoint/2010/main" val="32319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538464-5C62-4C7F-8E3C-39CE8822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יתרונות שימוש באקסורב סילבר פרש </a:t>
            </a:r>
            <a:r>
              <a:rPr lang="en-US" dirty="0"/>
              <a:t>AXORB F </a:t>
            </a:r>
            <a:endParaRPr lang="he-I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E1C828-397D-4586-9FCB-530F492FA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2000" b="1" dirty="0"/>
              <a:t>אנטי-בקטריאלי - מסייע במניעת התפתחות זיהומים בקטריאליים במצע</a:t>
            </a:r>
          </a:p>
          <a:p>
            <a:pPr algn="r" rtl="1"/>
            <a:r>
              <a:rPr lang="he-IL" sz="2000" b="1" dirty="0"/>
              <a:t>מנטרל ריחות רעים</a:t>
            </a:r>
          </a:p>
          <a:p>
            <a:pPr algn="r" rtl="1"/>
            <a:r>
              <a:rPr lang="he-IL" sz="2000" b="1" dirty="0"/>
              <a:t>סופח אמוניה – מסייע למניעת כוויות אמוניה, מפחית אמוניה 30-50%</a:t>
            </a:r>
          </a:p>
          <a:p>
            <a:pPr algn="r" rtl="1"/>
            <a:r>
              <a:rPr lang="he-IL" sz="2000" b="1" dirty="0"/>
              <a:t>מצמצם תחלואה וזיהומים כתוצאה מרפד רטוב</a:t>
            </a:r>
          </a:p>
          <a:p>
            <a:pPr algn="r" rtl="1"/>
            <a:r>
              <a:rPr lang="he-IL" sz="2000" b="1" dirty="0"/>
              <a:t>סופח נוזלים עד 180% ממשקלו</a:t>
            </a:r>
          </a:p>
          <a:p>
            <a:pPr algn="r" rtl="1"/>
            <a:r>
              <a:rPr lang="he-IL" sz="2000" b="1" dirty="0"/>
              <a:t>חומר טבעי ובטוח לשימוש</a:t>
            </a:r>
          </a:p>
          <a:p>
            <a:pPr algn="r" rtl="1"/>
            <a:r>
              <a:rPr lang="he-IL" sz="2000" b="1" dirty="0"/>
              <a:t>נוח לשימוש ולאחסון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9B039-30E8-4A43-943F-F01568AB6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0453B-A3E2-448C-8BB0-C0A256B765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DCFD3"/>
              </a:clrFrom>
              <a:clrTo>
                <a:srgbClr val="CDCF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8" b="91344" l="9931" r="88915">
                        <a14:foregroundMark x1="15704" y1="19705" x2="15704" y2="19705"/>
                        <a14:foregroundMark x1="12471" y1="18785" x2="13164" y2="12891"/>
                        <a14:foregroundMark x1="18707" y1="11234" x2="37644" y2="9208"/>
                        <a14:foregroundMark x1="74827" y1="6998" x2="79908" y2="7366"/>
                        <a14:foregroundMark x1="76905" y1="5341" x2="76905" y2="5341"/>
                        <a14:foregroundMark x1="22633" y1="4420" x2="22633" y2="4420"/>
                        <a14:foregroundMark x1="22633" y1="4420" x2="22633" y2="4420"/>
                        <a14:foregroundMark x1="21709" y1="2762" x2="21709" y2="2762"/>
                        <a14:foregroundMark x1="24249" y1="3499" x2="24249" y2="3499"/>
                        <a14:foregroundMark x1="55196" y1="88950" x2="55196" y2="88950"/>
                        <a14:foregroundMark x1="66744" y1="91344" x2="66744" y2="91344"/>
                        <a14:foregroundMark x1="78753" y1="5341" x2="78753" y2="5341"/>
                        <a14:foregroundMark x1="33025" y1="41989" x2="33025" y2="41989"/>
                        <a14:foregroundMark x1="37182" y1="41621" x2="37182" y2="41621"/>
                        <a14:foregroundMark x1="31871" y1="41621" x2="31871" y2="41621"/>
                        <a14:foregroundMark x1="36259" y1="13812" x2="42725" y2="19153"/>
                        <a14:foregroundMark x1="44804" y1="8471" x2="44804" y2="8471"/>
                        <a14:foregroundMark x1="31178" y1="40147" x2="31178" y2="40147"/>
                        <a14:foregroundMark x1="57275" y1="11234" x2="57275" y2="11234"/>
                        <a14:foregroundMark x1="47344" y1="14180" x2="47344" y2="14180"/>
                        <a14:foregroundMark x1="50115" y1="11050" x2="67436" y2="12523"/>
                        <a14:foregroundMark x1="78291" y1="53775" x2="76212" y2="56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47223"/>
            <a:ext cx="2240431" cy="28095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99C039-1F69-4BC2-91EF-D9CDCDA21985}"/>
              </a:ext>
            </a:extLst>
          </p:cNvPr>
          <p:cNvSpPr/>
          <p:nvPr/>
        </p:nvSpPr>
        <p:spPr>
          <a:xfrm>
            <a:off x="1746906" y="3366296"/>
            <a:ext cx="47420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מועשר בניחוח מנטה ואקליפטוס</a:t>
            </a:r>
          </a:p>
        </p:txBody>
      </p:sp>
    </p:spTree>
    <p:extLst>
      <p:ext uri="{BB962C8B-B14F-4D97-AF65-F5344CB8AC3E}">
        <p14:creationId xmlns:p14="http://schemas.microsoft.com/office/powerpoint/2010/main" val="59502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y_photo1_1552034010.jpg">
            <a:extLst>
              <a:ext uri="{FF2B5EF4-FFF2-40B4-BE49-F238E27FC236}">
                <a16:creationId xmlns:a16="http://schemas.microsoft.com/office/drawing/2014/main" id="{B01CCC91-E179-4D72-9F0E-A6BE3820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0" y="3064247"/>
            <a:ext cx="2660804" cy="17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311699" y="866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/>
              <a:t>מרכיבים עיקריים</a:t>
            </a:r>
            <a:endParaRPr sz="3200" dirty="0"/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2"/>
          </p:nvPr>
        </p:nvSpPr>
        <p:spPr>
          <a:xfrm>
            <a:off x="145258" y="594489"/>
            <a:ext cx="8853483" cy="3272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 algn="r" rtl="1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</a:rPr>
              <a:t>מכיל מינרל חרסיתי טבעי ייחודי (אטאפולגיט)</a:t>
            </a:r>
          </a:p>
          <a:p>
            <a:pPr indent="-355600" algn="r" rtl="1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</a:rPr>
              <a:t>מועשר ביוני כסף (+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Ag</a:t>
            </a: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</a:rPr>
              <a:t>) אקטיביים – אנטי-בקטריאלי טבעי ובטוח לשימוש</a:t>
            </a:r>
          </a:p>
          <a:p>
            <a:pPr indent="-355600" algn="r" rtl="1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</a:rPr>
              <a:t>בעל יכולת יוצאת דופן לספיחה וניטרול של חומרים מסיסים במים ושמן </a:t>
            </a:r>
          </a:p>
          <a:p>
            <a:pPr indent="-355600" algn="r" rtl="1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accent2">
                    <a:lumMod val="50000"/>
                  </a:schemeClr>
                </a:solidFill>
              </a:rPr>
              <a:t>יעילותו בספיגת רעלנים והשמדת פתוגנים ביולוגיים מיקרוביאליים</a:t>
            </a:r>
          </a:p>
        </p:txBody>
      </p:sp>
      <p:pic>
        <p:nvPicPr>
          <p:cNvPr id="1028" name="Picture 4" descr="Silver ions emblem - Ag plus antibacterial effect. Silver ions emblem - Ag plus molecule antibacterial effect of ion solution - science, chemistry and technology vector illustration">
            <a:extLst>
              <a:ext uri="{FF2B5EF4-FFF2-40B4-BE49-F238E27FC236}">
                <a16:creationId xmlns:a16="http://schemas.microsoft.com/office/drawing/2014/main" id="{E7715D94-586F-44FF-AA18-FD022484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73" y="2939521"/>
            <a:ext cx="2257611" cy="18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9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871B-99FD-4AA7-A658-97F461B0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88348-F60C-42B2-B3FA-70C9D1408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7138E-5F9C-437B-B7B0-6CC0F5DA9E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08C2E82-7851-4B5F-A3E4-D3EC3CD73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28315"/>
              </p:ext>
            </p:extLst>
          </p:nvPr>
        </p:nvGraphicFramePr>
        <p:xfrm>
          <a:off x="2233117" y="103493"/>
          <a:ext cx="6513690" cy="461767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171230">
                  <a:extLst>
                    <a:ext uri="{9D8B030D-6E8A-4147-A177-3AD203B41FA5}">
                      <a16:colId xmlns:a16="http://schemas.microsoft.com/office/drawing/2014/main" val="3212136616"/>
                    </a:ext>
                  </a:extLst>
                </a:gridCol>
                <a:gridCol w="2171230">
                  <a:extLst>
                    <a:ext uri="{9D8B030D-6E8A-4147-A177-3AD203B41FA5}">
                      <a16:colId xmlns:a16="http://schemas.microsoft.com/office/drawing/2014/main" val="1710016115"/>
                    </a:ext>
                  </a:extLst>
                </a:gridCol>
                <a:gridCol w="2171230">
                  <a:extLst>
                    <a:ext uri="{9D8B030D-6E8A-4147-A177-3AD203B41FA5}">
                      <a16:colId xmlns:a16="http://schemas.microsoft.com/office/drawing/2014/main" val="4045031675"/>
                    </a:ext>
                  </a:extLst>
                </a:gridCol>
              </a:tblGrid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Axorb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Axorb</a:t>
                      </a:r>
                      <a:r>
                        <a:rPr lang="en-US" dirty="0"/>
                        <a:t> G Fresh</a:t>
                      </a:r>
                      <a:endParaRPr lang="he-IL" dirty="0"/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/>
                        <a:t>Axorb</a:t>
                      </a:r>
                      <a:r>
                        <a:rPr lang="en-US" sz="1600" dirty="0"/>
                        <a:t> F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Silver Fresh</a:t>
                      </a:r>
                      <a:endParaRPr lang="he-IL" sz="1600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4581597"/>
                  </a:ext>
                </a:extLst>
              </a:tr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גרגירים קטנים</a:t>
                      </a:r>
                      <a:br>
                        <a:rPr lang="en-US" dirty="0"/>
                      </a:br>
                      <a:r>
                        <a:rPr lang="en-US" dirty="0"/>
                        <a:t>Granular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גרגירים</a:t>
                      </a:r>
                      <a:r>
                        <a:rPr lang="en-US" dirty="0"/>
                        <a:t> </a:t>
                      </a:r>
                      <a:r>
                        <a:rPr lang="he-IL" dirty="0"/>
                        <a:t>קטנים</a:t>
                      </a:r>
                      <a:br>
                        <a:rPr lang="en-US" dirty="0"/>
                      </a:br>
                      <a:r>
                        <a:rPr lang="en-US" dirty="0"/>
                        <a:t>Granular</a:t>
                      </a:r>
                      <a:endParaRPr lang="he-IL" dirty="0"/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אבקה עדינה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</a:t>
                      </a:r>
                      <a:r>
                        <a:rPr lang="es-ES" sz="1600" dirty="0" err="1"/>
                        <a:t>owder</a:t>
                      </a:r>
                      <a:endParaRPr lang="he-IL" sz="1600" dirty="0"/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7940939"/>
                  </a:ext>
                </a:extLst>
              </a:tr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ללא ריח</a:t>
                      </a:r>
                      <a:br>
                        <a:rPr lang="en-US" dirty="0"/>
                      </a:br>
                      <a:r>
                        <a:rPr lang="he-IL" dirty="0"/>
                        <a:t>בטוח לנגע (</a:t>
                      </a:r>
                      <a:r>
                        <a:rPr lang="es-ES" dirty="0"/>
                        <a:t>pH </a:t>
                      </a:r>
                      <a:r>
                        <a:rPr lang="he-IL" dirty="0"/>
                        <a:t> נייטרלי)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ריחני ובטוח למגע</a:t>
                      </a:r>
                    </a:p>
                    <a:p>
                      <a:pPr algn="ctr" rtl="1"/>
                      <a:r>
                        <a:rPr lang="en-US" sz="1400" dirty="0"/>
                        <a:t>pH) </a:t>
                      </a:r>
                      <a:r>
                        <a:rPr lang="he-IL" sz="1400" dirty="0"/>
                        <a:t> נייטרלי)</a:t>
                      </a:r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ריחני ובטוח למגע</a:t>
                      </a:r>
                    </a:p>
                    <a:p>
                      <a:pPr algn="ctr" rtl="1"/>
                      <a:r>
                        <a:rPr lang="en-US" sz="1600" dirty="0"/>
                        <a:t>pH) </a:t>
                      </a:r>
                      <a:r>
                        <a:rPr lang="he-IL" sz="1600" dirty="0"/>
                        <a:t> נייטרלי)</a:t>
                      </a:r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8476840"/>
                  </a:ext>
                </a:extLst>
              </a:tr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ללא יוני כסף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/>
                        <a:t>יוני כסף אנטי-בקטריאליים</a:t>
                      </a:r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יוני כסף </a:t>
                      </a:r>
                      <a:br>
                        <a:rPr lang="en-US" sz="1600" dirty="0"/>
                      </a:br>
                      <a:r>
                        <a:rPr lang="he-IL" sz="1600" dirty="0"/>
                        <a:t>אנטי-בקטריאליים</a:t>
                      </a:r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57309"/>
                  </a:ext>
                </a:extLst>
              </a:tr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סופח 150%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סופח 150%</a:t>
                      </a:r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סופח עד 180%</a:t>
                      </a:r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5049330"/>
                  </a:ext>
                </a:extLst>
              </a:tr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סופח אמוניה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סופח אמוניה</a:t>
                      </a:r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סופח אמוניה</a:t>
                      </a:r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232079"/>
                  </a:ext>
                </a:extLst>
              </a:tr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להוספה לנסורת לפני הגידול</a:t>
                      </a:r>
                      <a:br>
                        <a:rPr lang="en-US" dirty="0"/>
                      </a:br>
                      <a:r>
                        <a:rPr lang="he-IL" dirty="0"/>
                        <a:t>לפיזור על רפד לתחזוקה</a:t>
                      </a:r>
                      <a:br>
                        <a:rPr lang="en-US" dirty="0"/>
                      </a:br>
                      <a:r>
                        <a:rPr lang="he-IL" dirty="0"/>
                        <a:t>לפי הצורך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/>
                        <a:t>להוספה לנסורת לפני הגידול</a:t>
                      </a:r>
                      <a:br>
                        <a:rPr lang="en-US" dirty="0"/>
                      </a:br>
                      <a:r>
                        <a:rPr lang="he-IL" dirty="0"/>
                        <a:t>לפיזור על רפד לתחזוקה</a:t>
                      </a:r>
                      <a:br>
                        <a:rPr lang="en-US" dirty="0"/>
                      </a:br>
                      <a:r>
                        <a:rPr lang="he-IL" dirty="0"/>
                        <a:t>לפי הצורך</a:t>
                      </a:r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dirty="0"/>
                        <a:t>לפיזור על רפד לחיטוי וייבוש</a:t>
                      </a:r>
                      <a:br>
                        <a:rPr lang="en-US" sz="1600" dirty="0"/>
                      </a:br>
                      <a:r>
                        <a:rPr lang="he-IL" sz="1600" dirty="0"/>
                        <a:t>לפי הצורך</a:t>
                      </a:r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5330067"/>
                  </a:ext>
                </a:extLst>
              </a:tr>
              <a:tr h="48003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0.5 </a:t>
                      </a:r>
                      <a:r>
                        <a:rPr lang="he-IL" dirty="0"/>
                        <a:t> עד 1.0 ק"ג למ"ר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0.5 </a:t>
                      </a:r>
                      <a:r>
                        <a:rPr lang="he-IL" dirty="0"/>
                        <a:t> עד 1.0 ק"ג למ"ר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e-IL" dirty="0"/>
                    </a:p>
                  </a:txBody>
                  <a:tcPr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dirty="0"/>
                        <a:t>0.05 – 0.1 ק"ג למ"ר</a:t>
                      </a:r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2D05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53424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BC9A871-33EB-432E-8B7D-E003B178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DCFD3"/>
              </a:clrFrom>
              <a:clrTo>
                <a:srgbClr val="CDCF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8" b="91344" l="9931" r="88915">
                        <a14:foregroundMark x1="15704" y1="19705" x2="15704" y2="19705"/>
                        <a14:foregroundMark x1="12471" y1="18785" x2="13164" y2="12891"/>
                        <a14:foregroundMark x1="18707" y1="11234" x2="37644" y2="9208"/>
                        <a14:foregroundMark x1="74827" y1="6998" x2="79908" y2="7366"/>
                        <a14:foregroundMark x1="76905" y1="5341" x2="76905" y2="5341"/>
                        <a14:foregroundMark x1="22633" y1="4420" x2="22633" y2="4420"/>
                        <a14:foregroundMark x1="22633" y1="4420" x2="22633" y2="4420"/>
                        <a14:foregroundMark x1="21709" y1="2762" x2="21709" y2="2762"/>
                        <a14:foregroundMark x1="24249" y1="3499" x2="24249" y2="3499"/>
                        <a14:foregroundMark x1="55196" y1="88950" x2="55196" y2="88950"/>
                        <a14:foregroundMark x1="66744" y1="91344" x2="66744" y2="91344"/>
                        <a14:foregroundMark x1="78753" y1="5341" x2="78753" y2="5341"/>
                        <a14:foregroundMark x1="33025" y1="41989" x2="33025" y2="41989"/>
                        <a14:foregroundMark x1="37182" y1="41621" x2="37182" y2="41621"/>
                        <a14:foregroundMark x1="31871" y1="41621" x2="31871" y2="41621"/>
                        <a14:foregroundMark x1="36259" y1="13812" x2="42725" y2="19153"/>
                        <a14:foregroundMark x1="44804" y1="8471" x2="44804" y2="8471"/>
                        <a14:foregroundMark x1="31178" y1="40147" x2="31178" y2="40147"/>
                        <a14:foregroundMark x1="57275" y1="11234" x2="57275" y2="11234"/>
                        <a14:foregroundMark x1="47344" y1="14180" x2="47344" y2="14180"/>
                        <a14:foregroundMark x1="50115" y1="11050" x2="67436" y2="12523"/>
                        <a14:foregroundMark x1="78291" y1="53775" x2="76212" y2="56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43" y="1841610"/>
            <a:ext cx="2240431" cy="28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17AE-5E14-4957-9290-3A854E51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7" y="240966"/>
            <a:ext cx="8520600" cy="572700"/>
          </a:xfrm>
        </p:spPr>
        <p:txBody>
          <a:bodyPr/>
          <a:lstStyle/>
          <a:p>
            <a:pPr rtl="1"/>
            <a:r>
              <a:rPr lang="he-IL" sz="3600" dirty="0"/>
              <a:t>יעיל פי 3</a:t>
            </a:r>
            <a:r>
              <a:rPr lang="en-US" sz="3600" dirty="0"/>
              <a:t>X</a:t>
            </a:r>
            <a:endParaRPr lang="he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029A-7A61-45CC-916B-A11329F23A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53E20-2092-4940-9BF1-D4C3E2DC8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26"/>
          <a:stretch/>
        </p:blipFill>
        <p:spPr>
          <a:xfrm>
            <a:off x="311700" y="1058134"/>
            <a:ext cx="5615686" cy="351074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5BD0591-F06B-4938-A728-C89D813EBE80}"/>
              </a:ext>
            </a:extLst>
          </p:cNvPr>
          <p:cNvSpPr/>
          <p:nvPr/>
        </p:nvSpPr>
        <p:spPr>
          <a:xfrm>
            <a:off x="5957082" y="1260726"/>
            <a:ext cx="666045" cy="39511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66C6BC8-9167-421C-976F-B27E3EEE23B4}"/>
              </a:ext>
            </a:extLst>
          </p:cNvPr>
          <p:cNvSpPr/>
          <p:nvPr/>
        </p:nvSpPr>
        <p:spPr>
          <a:xfrm>
            <a:off x="5957082" y="2860675"/>
            <a:ext cx="666045" cy="39511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9D36B-4C75-4FA5-A849-473031E53330}"/>
              </a:ext>
            </a:extLst>
          </p:cNvPr>
          <p:cNvSpPr/>
          <p:nvPr/>
        </p:nvSpPr>
        <p:spPr>
          <a:xfrm>
            <a:off x="6667886" y="1208641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l">
              <a:buNone/>
            </a:pPr>
            <a:r>
              <a:rPr lang="en-US" sz="2800" dirty="0"/>
              <a:t>AXORB</a:t>
            </a:r>
            <a:endParaRPr lang="he-IL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B3F31-0AD2-4CAB-B761-1C4266055710}"/>
              </a:ext>
            </a:extLst>
          </p:cNvPr>
          <p:cNvSpPr/>
          <p:nvPr/>
        </p:nvSpPr>
        <p:spPr>
          <a:xfrm>
            <a:off x="6652823" y="2793497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l">
              <a:buNone/>
            </a:pPr>
            <a:r>
              <a:rPr lang="en-US" sz="2800" dirty="0"/>
              <a:t>Mistral</a:t>
            </a:r>
            <a:endParaRPr lang="he-IL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BEE92-AEA4-4698-9E03-6CFE71E3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19" y="4598448"/>
            <a:ext cx="3562847" cy="200053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0565A30A-9E89-4B2B-BEDB-87E30BF28263}"/>
              </a:ext>
            </a:extLst>
          </p:cNvPr>
          <p:cNvSpPr/>
          <p:nvPr/>
        </p:nvSpPr>
        <p:spPr>
          <a:xfrm>
            <a:off x="5972145" y="3328909"/>
            <a:ext cx="666045" cy="3951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DDE2C-B857-493C-8CFB-58BFC52E3A56}"/>
              </a:ext>
            </a:extLst>
          </p:cNvPr>
          <p:cNvSpPr/>
          <p:nvPr/>
        </p:nvSpPr>
        <p:spPr>
          <a:xfrm>
            <a:off x="6667886" y="3255786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l">
              <a:buNone/>
            </a:pPr>
            <a:r>
              <a:rPr lang="en-US" sz="2800" dirty="0" err="1"/>
              <a:t>Stalosan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928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F173-E841-4A8E-8DD9-DCDAFAD0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נייטרלי – נעים למגע ישר בעור</a:t>
            </a:r>
            <a:r>
              <a:rPr lang="en-US" dirty="0"/>
              <a:t>pH 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04F5-BACF-449E-8427-EF402709A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אקסורב נייטרלי ובטוח לשימוש במגע ישיר</a:t>
            </a:r>
          </a:p>
          <a:p>
            <a:pPr algn="r" rtl="1"/>
            <a:r>
              <a:rPr lang="he-IL" dirty="0"/>
              <a:t>מוצרים מתחרים מתאפיינים בחומציות גבוהה</a:t>
            </a:r>
            <a:br>
              <a:rPr lang="en-US" dirty="0"/>
            </a:br>
            <a:r>
              <a:rPr lang="he-IL" dirty="0"/>
              <a:t>שיכולה להזיק לעור של בעלי חיים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7A294-A732-464E-B20C-017F2E1A6D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03733-0FBA-462C-AEE0-F9494865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7" y="1152475"/>
            <a:ext cx="3954337" cy="34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5B191-3B6C-4D93-84F7-1A3AE3259D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10BEB-722A-4D9F-9ED3-1940DC35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6889" y="666391"/>
            <a:ext cx="3227722" cy="250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4DD72D-36DA-4CD7-A798-D75795A0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776" y="679500"/>
            <a:ext cx="3524802" cy="2486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959DAD-665C-4C7D-9CAE-AFE1689D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92" y="3219845"/>
            <a:ext cx="2141651" cy="1651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9F4E6-715F-4CCC-8778-7AB12C8CE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593" y="3244214"/>
            <a:ext cx="2251746" cy="1680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CF1612-BDBC-4A37-A558-49617D736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10" y="3244214"/>
            <a:ext cx="2520070" cy="1700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01D04-6EBF-4AF9-8714-01D52C7105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DCFD3"/>
              </a:clrFrom>
              <a:clrTo>
                <a:srgbClr val="CDCF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8" b="91344" l="9931" r="88915">
                        <a14:foregroundMark x1="15704" y1="19705" x2="15704" y2="19705"/>
                        <a14:foregroundMark x1="12471" y1="18785" x2="13164" y2="12891"/>
                        <a14:foregroundMark x1="18707" y1="11234" x2="37644" y2="9208"/>
                        <a14:foregroundMark x1="74827" y1="6998" x2="79908" y2="7366"/>
                        <a14:foregroundMark x1="76905" y1="5341" x2="76905" y2="5341"/>
                        <a14:foregroundMark x1="22633" y1="4420" x2="22633" y2="4420"/>
                        <a14:foregroundMark x1="22633" y1="4420" x2="22633" y2="4420"/>
                        <a14:foregroundMark x1="21709" y1="2762" x2="21709" y2="2762"/>
                        <a14:foregroundMark x1="24249" y1="3499" x2="24249" y2="3499"/>
                        <a14:foregroundMark x1="55196" y1="88950" x2="55196" y2="88950"/>
                        <a14:foregroundMark x1="66744" y1="91344" x2="66744" y2="91344"/>
                        <a14:foregroundMark x1="78753" y1="5341" x2="78753" y2="5341"/>
                        <a14:foregroundMark x1="33025" y1="41989" x2="33025" y2="41989"/>
                        <a14:foregroundMark x1="37182" y1="41621" x2="37182" y2="41621"/>
                        <a14:foregroundMark x1="31871" y1="41621" x2="31871" y2="41621"/>
                        <a14:foregroundMark x1="36259" y1="13812" x2="42725" y2="19153"/>
                        <a14:foregroundMark x1="44804" y1="8471" x2="44804" y2="8471"/>
                        <a14:foregroundMark x1="31178" y1="40147" x2="31178" y2="40147"/>
                        <a14:foregroundMark x1="57275" y1="11234" x2="57275" y2="11234"/>
                        <a14:foregroundMark x1="47344" y1="14180" x2="47344" y2="14180"/>
                        <a14:foregroundMark x1="50115" y1="11050" x2="67436" y2="12523"/>
                        <a14:foregroundMark x1="78291" y1="53775" x2="76212" y2="56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0561" y="461436"/>
            <a:ext cx="2341167" cy="29359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F4B142-FF35-49A5-85BE-F6E5E4F1CBB1}"/>
              </a:ext>
            </a:extLst>
          </p:cNvPr>
          <p:cNvSpPr txBox="1"/>
          <p:nvPr/>
        </p:nvSpPr>
        <p:spPr>
          <a:xfrm>
            <a:off x="1886975" y="-27050"/>
            <a:ext cx="565731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קוטל </a:t>
            </a:r>
            <a:r>
              <a:rPr lang="he-I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99.9%</a:t>
            </a:r>
            <a:r>
              <a:rPr lang="he-IL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מהחיידקים במצע</a:t>
            </a:r>
          </a:p>
        </p:txBody>
      </p:sp>
    </p:spTree>
    <p:extLst>
      <p:ext uri="{BB962C8B-B14F-4D97-AF65-F5344CB8AC3E}">
        <p14:creationId xmlns:p14="http://schemas.microsoft.com/office/powerpoint/2010/main" val="404865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651D6-A28B-4588-A7BC-60319D24D6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17565-2131-441A-992E-9916507C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83" y="68239"/>
            <a:ext cx="5660029" cy="46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718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48866</TotalTime>
  <Words>270</Words>
  <Application>Microsoft Office PowerPoint</Application>
  <PresentationFormat>‫הצגה על המסך (16:9)</PresentationFormat>
  <Paragraphs>59</Paragraphs>
  <Slides>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Calibri</vt:lpstr>
      <vt:lpstr>Cambria</vt:lpstr>
      <vt:lpstr>Arial</vt:lpstr>
      <vt:lpstr>Simple Light</vt:lpstr>
      <vt:lpstr>2_Simple Light</vt:lpstr>
      <vt:lpstr>מצגת של PowerPoint‏</vt:lpstr>
      <vt:lpstr>אקסורב סילבר פרש עם תוסף יוני כסף</vt:lpstr>
      <vt:lpstr>יתרונות שימוש באקסורב סילבר פרש AXORB F </vt:lpstr>
      <vt:lpstr>מרכיבים עיקריים</vt:lpstr>
      <vt:lpstr>מצגת של PowerPoint‏</vt:lpstr>
      <vt:lpstr>יעיל פי 3X</vt:lpstr>
      <vt:lpstr> נייטרלי – נעים למגע ישר בעורpH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Axorb</dc:title>
  <dc:creator>Fabian Trumper</dc:creator>
  <cp:lastModifiedBy>נדב</cp:lastModifiedBy>
  <cp:revision>158</cp:revision>
  <cp:lastPrinted>2020-03-03T07:06:04Z</cp:lastPrinted>
  <dcterms:modified xsi:type="dcterms:W3CDTF">2024-03-11T08:05:52Z</dcterms:modified>
</cp:coreProperties>
</file>