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2" r:id="rId2"/>
    <p:sldId id="261" r:id="rId3"/>
    <p:sldId id="258" r:id="rId4"/>
    <p:sldId id="256" r:id="rId5"/>
    <p:sldId id="263" r:id="rId6"/>
    <p:sldId id="257" r:id="rId7"/>
    <p:sldId id="259" r:id="rId8"/>
  </p:sldIdLst>
  <p:sldSz cx="9144000" cy="6858000" type="screen4x3"/>
  <p:notesSz cx="6858000" cy="9144000"/>
  <p:defaultTextStyle>
    <a:defPPr>
      <a:defRPr lang="es-E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71831" autoAdjust="0"/>
  </p:normalViewPr>
  <p:slideViewPr>
    <p:cSldViewPr>
      <p:cViewPr varScale="1">
        <p:scale>
          <a:sx n="82" d="100"/>
          <a:sy n="82" d="100"/>
        </p:scale>
        <p:origin x="31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D7958-8F41-4906-BEA0-FE3D227B0C9E}" type="datetimeFigureOut">
              <a:rPr lang="en-GB" smtClean="0"/>
              <a:pPr/>
              <a:t>01/09/2020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60F3E-9E3E-40CC-8275-9D77EA0C96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השפעה </a:t>
            </a:r>
            <a:r>
              <a:rPr lang="he-IL" dirty="0" err="1"/>
              <a:t>כולרטית</a:t>
            </a:r>
            <a:r>
              <a:rPr lang="he-IL" dirty="0"/>
              <a:t>: הגברת הייצור של מיצי המרה בכבד.</a:t>
            </a:r>
            <a:r>
              <a:rPr lang="es-ES" baseline="0" dirty="0"/>
              <a:t> </a:t>
            </a:r>
          </a:p>
          <a:p>
            <a:r>
              <a:rPr lang="he-IL" baseline="0" dirty="0"/>
              <a:t>השפעה </a:t>
            </a:r>
            <a:r>
              <a:rPr lang="he-IL" baseline="0" dirty="0" err="1"/>
              <a:t>כולגוגית</a:t>
            </a:r>
            <a:r>
              <a:rPr lang="he-IL" baseline="0" dirty="0"/>
              <a:t>: הגברת ההפרשה של מיצי המרה מהכבד.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60F3E-9E3E-40CC-8275-9D77EA0C963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60F3E-9E3E-40CC-8275-9D77EA0C963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69640-E9CC-4A82-950C-37B3C890FE2A}" type="slidenum">
              <a:rPr lang="es-ES"/>
              <a:pPr/>
              <a:t>3</a:t>
            </a:fld>
            <a:endParaRPr lang="es-E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60F3E-9E3E-40CC-8275-9D77EA0C963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60F3E-9E3E-40CC-8275-9D77EA0C963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F3414-E920-4688-AF13-5C20E410CBE8}" type="slidenum">
              <a:rPr lang="es-ES"/>
              <a:pPr/>
              <a:t>6</a:t>
            </a:fld>
            <a:endParaRPr lang="es-E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60F3E-9E3E-40CC-8275-9D77EA0C963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D:\nicks computer\pres pro stuff\medical animated\dna\DNA_tit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444706"/>
            <a:ext cx="7390474" cy="1143476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8768" y="3669883"/>
            <a:ext cx="7386632" cy="1752378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s-ES" noProof="0"/>
              <a:t>Haga clic para modificar el estilo de subtítulo del patrón</a:t>
            </a:r>
            <a:endParaRPr lang="en-US" noProof="0"/>
          </a:p>
        </p:txBody>
      </p:sp>
      <p:pic>
        <p:nvPicPr>
          <p:cNvPr id="8208" name="PPP_AMEDI_TLE_dna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13"/>
            <a:ext cx="1281361" cy="675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6E08-53E1-49EE-9EAA-44CEA5087763}" type="datetimeFigureOut">
              <a:rPr lang="en-GB" smtClean="0"/>
              <a:pPr/>
              <a:t>01/09/2020</a:t>
            </a:fld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C0DE-7D41-497A-A973-AC4AC12844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2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47800"/>
            <a:ext cx="8229600" cy="48940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6E08-53E1-49EE-9EAA-44CEA5087763}" type="datetimeFigureOut">
              <a:rPr lang="en-GB" smtClean="0"/>
              <a:pPr/>
              <a:t>01/09/2020</a:t>
            </a:fld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C0DE-7D41-497A-A973-AC4AC12844F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8 Imagen" descr="Logo Syv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5877272"/>
            <a:ext cx="79248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3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4010" y="1295400"/>
            <a:ext cx="2010708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6098122" cy="4953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6E08-53E1-49EE-9EAA-44CEA5087763}" type="datetimeFigureOut">
              <a:rPr lang="en-GB" smtClean="0"/>
              <a:pPr/>
              <a:t>01/09/2020</a:t>
            </a:fld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C0DE-7D41-497A-A973-AC4AC12844F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8 Imagen" descr="Logo Syv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5877272"/>
            <a:ext cx="79248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1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 noProof="0"/>
              <a:t>Haga clic en el icono para agregar una imagen prediseñada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F6E08-53E1-49EE-9EAA-44CEA5087763}" type="datetimeFigureOut">
              <a:rPr lang="en-GB" smtClean="0"/>
              <a:pPr/>
              <a:t>01/09/2020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BC0DE-7D41-497A-A973-AC4AC12844F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7 Imagen" descr="Logo Syv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5877272"/>
            <a:ext cx="792480" cy="792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s-ES" noProof="0"/>
              <a:t>Haga clic en el icono para agregar una imagen prediseñada</a:t>
            </a:r>
            <a:endParaRPr lang="fr-FR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F6E08-53E1-49EE-9EAA-44CEA5087763}" type="datetimeFigureOut">
              <a:rPr lang="en-GB" smtClean="0"/>
              <a:pPr/>
              <a:t>01/09/2020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BC0DE-7D41-497A-A973-AC4AC12844F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7 Imagen" descr="Logo Syv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5877272"/>
            <a:ext cx="792480" cy="792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F6E08-53E1-49EE-9EAA-44CEA5087763}" type="datetimeFigureOut">
              <a:rPr lang="en-GB" smtClean="0"/>
              <a:pPr/>
              <a:t>01/09/2020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BC0DE-7D41-497A-A973-AC4AC12844F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7 Imagen" descr="Logo Syv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5877272"/>
            <a:ext cx="792480" cy="792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F6E08-53E1-49EE-9EAA-44CEA5087763}" type="datetimeFigureOut">
              <a:rPr lang="en-GB" smtClean="0"/>
              <a:pPr/>
              <a:t>01/09/2020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BC0DE-7D41-497A-A973-AC4AC12844F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7 Imagen" descr="Logo Syv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5877272"/>
            <a:ext cx="792480" cy="792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6E08-53E1-49EE-9EAA-44CEA5087763}" type="datetimeFigureOut">
              <a:rPr lang="en-GB" smtClean="0"/>
              <a:pPr/>
              <a:t>01/09/2020</a:t>
            </a:fld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C0DE-7D41-497A-A973-AC4AC12844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8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673"/>
            <a:ext cx="7772543" cy="1362166"/>
          </a:xfrm>
        </p:spPr>
        <p:txBody>
          <a:bodyPr anchor="t"/>
          <a:lstStyle>
            <a:lvl1pPr algn="r">
              <a:defRPr sz="36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7289"/>
            <a:ext cx="7772543" cy="149938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754" indent="0">
              <a:buNone/>
              <a:defRPr sz="1600"/>
            </a:lvl2pPr>
            <a:lvl3pPr marL="823509" indent="0">
              <a:buNone/>
              <a:defRPr sz="1400"/>
            </a:lvl3pPr>
            <a:lvl4pPr marL="1235263" indent="0">
              <a:buNone/>
              <a:defRPr sz="1300"/>
            </a:lvl4pPr>
            <a:lvl5pPr marL="1647017" indent="0">
              <a:buNone/>
              <a:defRPr sz="1300"/>
            </a:lvl5pPr>
            <a:lvl6pPr marL="2058772" indent="0">
              <a:buNone/>
              <a:defRPr sz="1300"/>
            </a:lvl6pPr>
            <a:lvl7pPr marL="2470526" indent="0">
              <a:buNone/>
              <a:defRPr sz="1300"/>
            </a:lvl7pPr>
            <a:lvl8pPr marL="2882280" indent="0">
              <a:buNone/>
              <a:defRPr sz="1300"/>
            </a:lvl8pPr>
            <a:lvl9pPr marL="3294035" indent="0">
              <a:buNone/>
              <a:defRPr sz="1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6E08-53E1-49EE-9EAA-44CEA5087763}" type="datetimeFigureOut">
              <a:rPr lang="en-GB" smtClean="0"/>
              <a:pPr/>
              <a:t>01/09/2020</a:t>
            </a:fld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C0DE-7D41-497A-A973-AC4AC12844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41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6E08-53E1-49EE-9EAA-44CEA5087763}" type="datetimeFigureOut">
              <a:rPr lang="en-GB" smtClean="0"/>
              <a:pPr/>
              <a:t>01/09/2020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C0DE-7D41-497A-A973-AC4AC12844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3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657342"/>
            <a:ext cx="4269036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2297689"/>
            <a:ext cx="4269036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4" y="1657342"/>
            <a:ext cx="4270465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4" y="2297689"/>
            <a:ext cx="4270465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6E08-53E1-49EE-9EAA-44CEA5087763}" type="datetimeFigureOut">
              <a:rPr lang="en-GB" smtClean="0"/>
              <a:pPr/>
              <a:t>01/09/2020</a:t>
            </a:fld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C0DE-7D41-497A-A973-AC4AC12844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27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6E08-53E1-49EE-9EAA-44CEA5087763}" type="datetimeFigureOut">
              <a:rPr lang="en-GB" smtClean="0"/>
              <a:pPr/>
              <a:t>01/09/2020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C0DE-7D41-497A-A973-AC4AC12844F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7 Imagen" descr="Logo Syv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5877272"/>
            <a:ext cx="79248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6E08-53E1-49EE-9EAA-44CEA5087763}" type="datetimeFigureOut">
              <a:rPr lang="en-GB" smtClean="0"/>
              <a:pPr/>
              <a:t>01/09/2020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C0DE-7D41-497A-A973-AC4AC12844F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6 Imagen" descr="Logo Syv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5877272"/>
            <a:ext cx="79248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31"/>
            <a:ext cx="3236511" cy="1162057"/>
          </a:xfrm>
        </p:spPr>
        <p:txBody>
          <a:bodyPr anchor="b"/>
          <a:lstStyle>
            <a:lvl1pPr algn="r">
              <a:defRPr sz="18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95400"/>
            <a:ext cx="5111144" cy="50292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688"/>
            <a:ext cx="3236511" cy="3852912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6E08-53E1-49EE-9EAA-44CEA5087763}" type="datetimeFigureOut">
              <a:rPr lang="en-GB" smtClean="0"/>
              <a:pPr/>
              <a:t>01/09/2020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C0DE-7D41-497A-A973-AC4AC12844F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9 Imagen" descr="Logo Syv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5877272"/>
            <a:ext cx="79248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0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172"/>
            <a:ext cx="5487258" cy="566021"/>
          </a:xfrm>
        </p:spPr>
        <p:txBody>
          <a:bodyPr anchor="b"/>
          <a:lstStyle>
            <a:lvl1pPr algn="r">
              <a:defRPr sz="18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3190"/>
            <a:ext cx="5487258" cy="4115085"/>
          </a:xfrm>
        </p:spPr>
        <p:txBody>
          <a:bodyPr/>
          <a:lstStyle>
            <a:lvl1pPr marL="0" indent="0">
              <a:buNone/>
              <a:defRPr sz="2900"/>
            </a:lvl1pPr>
            <a:lvl2pPr marL="411754" indent="0">
              <a:buNone/>
              <a:defRPr sz="2500"/>
            </a:lvl2pPr>
            <a:lvl3pPr marL="823509" indent="0">
              <a:buNone/>
              <a:defRPr sz="2200"/>
            </a:lvl3pPr>
            <a:lvl4pPr marL="1235263" indent="0">
              <a:buNone/>
              <a:defRPr sz="1800"/>
            </a:lvl4pPr>
            <a:lvl5pPr marL="1647017" indent="0">
              <a:buNone/>
              <a:defRPr sz="1800"/>
            </a:lvl5pPr>
            <a:lvl6pPr marL="2058772" indent="0">
              <a:buNone/>
              <a:defRPr sz="1800"/>
            </a:lvl6pPr>
            <a:lvl7pPr marL="2470526" indent="0">
              <a:buNone/>
              <a:defRPr sz="1800"/>
            </a:lvl7pPr>
            <a:lvl8pPr marL="2882280" indent="0">
              <a:buNone/>
              <a:defRPr sz="1800"/>
            </a:lvl8pPr>
            <a:lvl9pPr marL="3294035" indent="0">
              <a:buNone/>
              <a:defRPr sz="18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193"/>
            <a:ext cx="5487258" cy="804721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6E08-53E1-49EE-9EAA-44CEA5087763}" type="datetimeFigureOut">
              <a:rPr lang="en-GB" smtClean="0"/>
              <a:pPr/>
              <a:t>01/09/2020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C0DE-7D41-497A-A973-AC4AC12844F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9 Imagen" descr="Logo Syv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72400" y="5877272"/>
            <a:ext cx="79248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7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ideo" Target="../media/media1.avi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media" Target="../media/media1.avi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nicks computer\pres pro stuff\medical animated\dna\DNA_txt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pic>
        <p:nvPicPr>
          <p:cNvPr id="1036" name="PPP_AMEDI_TXT_dna.avi">
            <a:hlinkClick r:id="" action="ppaction://media"/>
          </p:cNvPr>
          <p:cNvPicPr>
            <a:picLocks noChangeAspect="1" noChangeArrowheads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556" y="0"/>
            <a:ext cx="686444" cy="21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6E08-53E1-49EE-9EAA-44CEA5087763}" type="datetimeFigureOut">
              <a:rPr lang="en-GB" smtClean="0"/>
              <a:pPr/>
              <a:t>01/09/2020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C0DE-7D41-497A-A973-AC4AC12844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  <p:txStyles>
    <p:titleStyle>
      <a:lvl1pPr algn="r" defTabSz="915010" rtl="1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r" defTabSz="915010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r" defTabSz="915010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r" defTabSz="915010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r" defTabSz="915010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754" algn="r" defTabSz="915010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3509" algn="r" defTabSz="915010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5263" algn="r" defTabSz="915010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7017" algn="r" defTabSz="915010" rtl="1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3129" indent="-343129" algn="r" defTabSz="915010" rtl="1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3445" indent="-285941" algn="r" defTabSz="915010" rtl="1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333" indent="-227323" algn="r" defTabSz="915010" rtl="1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38" indent="-228752" algn="r" defTabSz="915010" rtl="1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342" indent="-228752" algn="r" defTabSz="915010" rtl="1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69097" indent="-228752" algn="r" defTabSz="915010" rtl="1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80851" indent="-228752" algn="r" defTabSz="915010" rtl="1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292605" indent="-228752" algn="r" defTabSz="915010" rtl="1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04360" indent="-228752" algn="r" defTabSz="915010" rtl="1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r" defTabSz="823509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754" algn="r" defTabSz="823509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509" algn="r" defTabSz="823509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5263" algn="r" defTabSz="823509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7017" algn="r" defTabSz="823509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8772" algn="r" defTabSz="823509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0526" algn="r" defTabSz="823509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2280" algn="r" defTabSz="823509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4035" algn="r" defTabSz="823509" rtl="1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docid=B452QBWYkXL0JM&amp;tbnid=2Ma6mmqHV39epM:&amp;ved=0CAUQjRw&amp;url=http://www.equus-sa.com.ar/Ficha/473-BYKAHEPAR&amp;ei=7Y2RU6qSHO-X0QX-7YHgAw&amp;bvm=bv.68445247,d.d2k&amp;psig=AFQjCNHnTc0De5-p2MiwUDWD9gcKdthIIg&amp;ust=140213279455553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/>
              <a:t>דיגסטוסיווה</a:t>
            </a:r>
            <a:endParaRPr lang="he-I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/>
              <a:t>טיפול למערכת העיכול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2296937" cy="46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כיצד דיגסטויט פועלת?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131840" y="1447800"/>
            <a:ext cx="5783559" cy="4894079"/>
          </a:xfrm>
        </p:spPr>
        <p:txBody>
          <a:bodyPr/>
          <a:lstStyle/>
          <a:p>
            <a:pPr>
              <a:buNone/>
            </a:pPr>
            <a:endParaRPr lang="es-ES" dirty="0"/>
          </a:p>
          <a:p>
            <a:endParaRPr lang="es-ES" dirty="0"/>
          </a:p>
          <a:p>
            <a:pPr>
              <a:buNone/>
            </a:pP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4499992" y="1484784"/>
            <a:ext cx="28083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/>
              <a:t>מנבוטון</a:t>
            </a:r>
            <a:r>
              <a:rPr lang="en-US"/>
              <a:t>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572000" y="3356992"/>
            <a:ext cx="2736304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הגברת ההפרשה של מיצי הקיבה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4716016" y="5085184"/>
            <a:ext cx="2736304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>
                <a:solidFill>
                  <a:schemeClr val="accent3">
                    <a:lumMod val="50000"/>
                  </a:schemeClr>
                </a:solidFill>
              </a:rPr>
              <a:t>שיפור העיכול</a:t>
            </a:r>
          </a:p>
        </p:txBody>
      </p:sp>
      <p:sp>
        <p:nvSpPr>
          <p:cNvPr id="9" name="8 Flecha a la derecha con muesca"/>
          <p:cNvSpPr/>
          <p:nvPr/>
        </p:nvSpPr>
        <p:spPr>
          <a:xfrm rot="5400000">
            <a:off x="5688124" y="2672916"/>
            <a:ext cx="540060" cy="324036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 la derecha con muesca"/>
          <p:cNvSpPr/>
          <p:nvPr/>
        </p:nvSpPr>
        <p:spPr>
          <a:xfrm rot="5400000">
            <a:off x="5760132" y="4473116"/>
            <a:ext cx="540060" cy="324036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e-IL"/>
              <a:t>מנגנון הפעולה של דיגסטויט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he-IL" sz="2000" dirty="0"/>
              <a:t>השפעה על </a:t>
            </a:r>
            <a:r>
              <a:rPr lang="he-IL" sz="2000" dirty="0">
                <a:solidFill>
                  <a:srgbClr val="FF0000"/>
                </a:solidFill>
              </a:rPr>
              <a:t>הכבד</a:t>
            </a:r>
            <a:r>
              <a:rPr lang="he-IL" sz="2000" dirty="0"/>
              <a:t>:</a:t>
            </a:r>
            <a:r>
              <a:rPr lang="en-US" sz="2000" dirty="0"/>
              <a:t> </a:t>
            </a:r>
          </a:p>
          <a:p>
            <a:r>
              <a:rPr lang="he-IL" sz="2000" dirty="0"/>
              <a:t>התרופה מגבירה את הפרשת מיצי המרה  </a:t>
            </a:r>
          </a:p>
          <a:p>
            <a:pPr eaLnBrk="1" hangingPunct="1">
              <a:buFont typeface="Wingdings" pitchFamily="2" charset="2"/>
              <a:buNone/>
            </a:pPr>
            <a:r>
              <a:rPr lang="he-IL" sz="2000" dirty="0"/>
              <a:t>השפעה על </a:t>
            </a:r>
            <a:r>
              <a:rPr lang="he-IL" sz="2000" dirty="0">
                <a:solidFill>
                  <a:srgbClr val="FF0000"/>
                </a:solidFill>
              </a:rPr>
              <a:t>הלבלב</a:t>
            </a:r>
            <a:r>
              <a:rPr lang="he-IL" sz="2000" dirty="0"/>
              <a:t>:</a:t>
            </a:r>
            <a:r>
              <a:rPr lang="en-US" sz="2000" dirty="0"/>
              <a:t> </a:t>
            </a:r>
          </a:p>
          <a:p>
            <a:r>
              <a:rPr lang="he-IL" sz="2000" dirty="0"/>
              <a:t>התרופה מגבירה את הפרשת מיצי הלבלב ומעלה בהם את ריכוז הטריפסין</a:t>
            </a:r>
          </a:p>
          <a:p>
            <a:pPr>
              <a:buNone/>
            </a:pPr>
            <a:r>
              <a:rPr lang="he-IL" sz="2000" dirty="0"/>
              <a:t>השפעה על </a:t>
            </a:r>
            <a:r>
              <a:rPr lang="he-IL" sz="2000" dirty="0">
                <a:solidFill>
                  <a:srgbClr val="FF0000"/>
                </a:solidFill>
              </a:rPr>
              <a:t>הקיבה</a:t>
            </a:r>
            <a:r>
              <a:rPr lang="he-IL" sz="2000" dirty="0"/>
              <a:t>:</a:t>
            </a:r>
            <a:r>
              <a:rPr lang="en-US" sz="2000" dirty="0"/>
              <a:t> </a:t>
            </a:r>
          </a:p>
          <a:p>
            <a:r>
              <a:rPr lang="he-IL" sz="2000"/>
              <a:t>התרופה מגבירה </a:t>
            </a:r>
            <a:r>
              <a:rPr lang="he-IL" sz="2000" dirty="0"/>
              <a:t>את הפרשת מיצי הקיבה, בפרט טריפסין.</a:t>
            </a:r>
          </a:p>
          <a:p>
            <a:pPr>
              <a:spcBef>
                <a:spcPct val="0"/>
              </a:spcBef>
              <a:buNone/>
            </a:pP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1979712" y="4581128"/>
            <a:ext cx="532859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None/>
            </a:pPr>
            <a:r>
              <a:rPr lang="he-IL" sz="2400" dirty="0"/>
              <a:t>שיפור העיכול ושיפור ספיגת המזון באופן כללי.</a:t>
            </a:r>
            <a:r>
              <a:rPr lang="en-US" sz="2400" dirty="0"/>
              <a:t> </a:t>
            </a:r>
          </a:p>
        </p:txBody>
      </p:sp>
      <p:pic>
        <p:nvPicPr>
          <p:cNvPr id="5" name="4 Imagen" descr="Logo Sy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877272"/>
            <a:ext cx="792480" cy="7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7070700" cy="49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/>
              <a:t>מתי ניתן להשתמש בדיגסטויט בבקר: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83568" y="3356992"/>
            <a:ext cx="201622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>
                <a:solidFill>
                  <a:srgbClr val="A50021"/>
                </a:solidFill>
              </a:rPr>
              <a:t>הרעלה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979712" y="1484784"/>
            <a:ext cx="266429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>
                <a:solidFill>
                  <a:srgbClr val="A50021"/>
                </a:solidFill>
              </a:rPr>
              <a:t>אי ספיקת כבד ולבלב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652120" y="2996952"/>
            <a:ext cx="180020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>
                <a:solidFill>
                  <a:srgbClr val="A50021"/>
                </a:solidFill>
              </a:rPr>
              <a:t>קשיי עיכול / אנורקסיה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059832" y="4797152"/>
            <a:ext cx="158417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>
                <a:solidFill>
                  <a:srgbClr val="A50021"/>
                </a:solidFill>
              </a:rPr>
              <a:t>קטוזיס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940152" y="4509120"/>
            <a:ext cx="180020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>
                <a:solidFill>
                  <a:srgbClr val="A50021"/>
                </a:solidFill>
              </a:rPr>
              <a:t>החלמה ממחלה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מטרת השימוש בדיגסטויט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67744" y="1412776"/>
            <a:ext cx="4824536" cy="1584176"/>
          </a:xfrm>
        </p:spPr>
        <p:txBody>
          <a:bodyPr/>
          <a:lstStyle/>
          <a:p>
            <a:pPr>
              <a:buNone/>
            </a:pPr>
            <a:r>
              <a:rPr lang="he-IL" dirty="0"/>
              <a:t>החזרת התיאבון לפרות שהפסיקו לאכול מסיבה כלשהי.</a:t>
            </a:r>
            <a:r>
              <a:rPr lang="en-US" dirty="0"/>
              <a:t> </a:t>
            </a:r>
          </a:p>
        </p:txBody>
      </p:sp>
      <p:pic>
        <p:nvPicPr>
          <p:cNvPr id="4" name="4 Marcador de contenido" descr="Lengua de va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83768" y="3573016"/>
            <a:ext cx="4325795" cy="301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4690864" cy="1143000"/>
          </a:xfrm>
        </p:spPr>
        <p:txBody>
          <a:bodyPr/>
          <a:lstStyle/>
          <a:p>
            <a:pPr eaLnBrk="1" hangingPunct="1"/>
            <a:r>
              <a:rPr lang="he-IL"/>
              <a:t>דִיגֵסְטוֹיֵט</a:t>
            </a:r>
          </a:p>
        </p:txBody>
      </p:sp>
      <p:sp>
        <p:nvSpPr>
          <p:cNvPr id="74755" name="Text Box 7"/>
          <p:cNvSpPr txBox="1">
            <a:spLocks noChangeArrowheads="1"/>
          </p:cNvSpPr>
          <p:nvPr/>
        </p:nvSpPr>
        <p:spPr bwMode="auto">
          <a:xfrm>
            <a:off x="2843808" y="1484784"/>
            <a:ext cx="511274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000" b="1" i="1" dirty="0"/>
              <a:t>הרכב:</a:t>
            </a:r>
            <a:r>
              <a:rPr lang="en-US" sz="2000" b="1" i="1" dirty="0"/>
              <a:t>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000" dirty="0" err="1"/>
              <a:t>מנבוטון</a:t>
            </a:r>
            <a:r>
              <a:rPr lang="he-IL" sz="2000" dirty="0"/>
              <a:t> (חומצה </a:t>
            </a:r>
            <a:r>
              <a:rPr lang="he-IL" sz="2000" dirty="0" err="1"/>
              <a:t>גנבילית</a:t>
            </a:r>
            <a:r>
              <a:rPr lang="he-IL" sz="2000" dirty="0"/>
              <a:t>)</a:t>
            </a:r>
            <a:r>
              <a:rPr lang="en-US" sz="2000" dirty="0"/>
              <a:t> </a:t>
            </a:r>
            <a:r>
              <a:rPr lang="he-IL" sz="2000" dirty="0"/>
              <a:t>100 מ"ג/1 מ"ל</a:t>
            </a:r>
          </a:p>
          <a:p>
            <a:pPr>
              <a:spcBef>
                <a:spcPct val="50000"/>
              </a:spcBef>
            </a:pPr>
            <a:r>
              <a:rPr lang="he-IL" sz="2000" b="1" i="1" dirty="0"/>
              <a:t>מותווה לפרות</a:t>
            </a:r>
          </a:p>
          <a:p>
            <a:pPr>
              <a:spcBef>
                <a:spcPct val="50000"/>
              </a:spcBef>
            </a:pPr>
            <a:r>
              <a:rPr lang="he-IL" sz="2000" b="1" i="1" dirty="0"/>
              <a:t>מינון:</a:t>
            </a:r>
            <a:r>
              <a:rPr lang="en-US" sz="2000" dirty="0"/>
              <a:t>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000" dirty="0"/>
              <a:t>1 מ"ל/10 ק"ג ממשקל הגוף</a:t>
            </a:r>
            <a:r>
              <a:rPr lang="en-US" sz="2000" dirty="0"/>
              <a:t> </a:t>
            </a:r>
            <a:r>
              <a:rPr lang="he-IL" sz="2000" dirty="0"/>
              <a:t>(20 עד 40 מ"ל/פרה)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000" dirty="0"/>
              <a:t>יש לחזור על הטיפול לפי הצורך כעבור 24 או 48 שעות.</a:t>
            </a:r>
            <a:r>
              <a:rPr lang="en-US" sz="2000" dirty="0"/>
              <a:t> </a:t>
            </a:r>
          </a:p>
          <a:p>
            <a:pPr>
              <a:spcBef>
                <a:spcPct val="50000"/>
              </a:spcBef>
            </a:pPr>
            <a:r>
              <a:rPr lang="he-IL" sz="2000" b="1" i="1"/>
              <a:t>אופן המתן</a:t>
            </a:r>
            <a:r>
              <a:rPr lang="he-IL" sz="2000" b="1" i="1" dirty="0"/>
              <a:t>:</a:t>
            </a:r>
            <a:r>
              <a:rPr lang="en-US" sz="2000" b="1" i="1" dirty="0"/>
              <a:t>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000" dirty="0"/>
              <a:t>הזרקה איטית לתוך הווריד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000" dirty="0"/>
              <a:t>מתן לתוך השריר: לא יותר מ-20 מ"ל בכל נקודת הזרקה.</a:t>
            </a:r>
          </a:p>
          <a:p>
            <a:pPr>
              <a:spcBef>
                <a:spcPct val="50000"/>
              </a:spcBef>
            </a:pPr>
            <a:r>
              <a:rPr lang="he-IL" sz="2000" dirty="0"/>
              <a:t>זמן המתנה:</a:t>
            </a:r>
            <a:r>
              <a:rPr lang="en-US" sz="2000" dirty="0"/>
              <a:t> </a:t>
            </a:r>
            <a:r>
              <a:rPr lang="he-IL" sz="2000" dirty="0"/>
              <a:t>יומיים לחלב/בשר</a:t>
            </a:r>
            <a:r>
              <a:rPr lang="en-US" sz="2000" dirty="0"/>
              <a:t> </a:t>
            </a:r>
          </a:p>
          <a:p>
            <a:pPr>
              <a:spcBef>
                <a:spcPct val="50000"/>
              </a:spcBef>
            </a:pPr>
            <a:endParaRPr lang="en-GB" sz="2000" dirty="0"/>
          </a:p>
        </p:txBody>
      </p:sp>
      <p:pic>
        <p:nvPicPr>
          <p:cNvPr id="747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2066238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מותגים מקבילים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3975538" y="1700808"/>
            <a:ext cx="4267200" cy="4792341"/>
          </a:xfrm>
        </p:spPr>
        <p:txBody>
          <a:bodyPr/>
          <a:lstStyle/>
          <a:p>
            <a:r>
              <a:rPr lang="en-US" dirty="0" err="1"/>
              <a:t>Bykahepar</a:t>
            </a:r>
            <a:endParaRPr lang="en-US" dirty="0"/>
          </a:p>
          <a:p>
            <a:r>
              <a:rPr lang="en-US" dirty="0"/>
              <a:t>Schering Plough</a:t>
            </a:r>
          </a:p>
        </p:txBody>
      </p:sp>
      <p:pic>
        <p:nvPicPr>
          <p:cNvPr id="3074" name="Picture 2" descr="http://www.equus-sa.com.ar/fotos/Schering%20-%20Bycahepa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5792" y="2780928"/>
            <a:ext cx="4748496" cy="3168352"/>
          </a:xfrm>
          <a:prstGeom prst="rect">
            <a:avLst/>
          </a:prstGeom>
          <a:noFill/>
        </p:spPr>
      </p:pic>
      <p:pic>
        <p:nvPicPr>
          <p:cNvPr id="7" name="6 Imagen" descr="Logo Sy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2400" y="5877272"/>
            <a:ext cx="792480" cy="792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dena ADN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Human">
      <a:majorFont>
        <a:latin typeface="Candar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173</TotalTime>
  <Words>198</Words>
  <Application>Microsoft Office PowerPoint</Application>
  <PresentationFormat>‫הצגה על המסך (4:3)</PresentationFormat>
  <Paragraphs>46</Paragraphs>
  <Slides>7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Arial</vt:lpstr>
      <vt:lpstr>Calibri</vt:lpstr>
      <vt:lpstr>Candara</vt:lpstr>
      <vt:lpstr>Wingdings</vt:lpstr>
      <vt:lpstr>Cadena ADN</vt:lpstr>
      <vt:lpstr>דיגסטוסיווה</vt:lpstr>
      <vt:lpstr>כיצד דיגסטויט פועלת?</vt:lpstr>
      <vt:lpstr>מנגנון הפעולה של דיגסטויט</vt:lpstr>
      <vt:lpstr>מתי ניתן להשתמש בדיגסטויט בבקר:</vt:lpstr>
      <vt:lpstr>מטרת השימוש בדיגסטויט</vt:lpstr>
      <vt:lpstr>דִיגֵסְטוֹיֵט</vt:lpstr>
      <vt:lpstr>מותגים מקבילים</vt:lpstr>
    </vt:vector>
  </TitlesOfParts>
  <Company>Laboratorios Syva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DIGESTOYET</dc:title>
  <dc:creator>joco</dc:creator>
  <cp:lastModifiedBy>משה</cp:lastModifiedBy>
  <cp:revision>30</cp:revision>
  <dcterms:created xsi:type="dcterms:W3CDTF">2014-06-06T08:25:36Z</dcterms:created>
  <dcterms:modified xsi:type="dcterms:W3CDTF">2020-09-01T06:46:21Z</dcterms:modified>
</cp:coreProperties>
</file>